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  <p:sldMasterId id="2147483947" r:id="rId2"/>
    <p:sldMasterId id="2147483959" r:id="rId3"/>
    <p:sldMasterId id="2147483971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60" r:id="rId8"/>
    <p:sldId id="272" r:id="rId9"/>
    <p:sldId id="263" r:id="rId10"/>
    <p:sldId id="273" r:id="rId11"/>
    <p:sldId id="267" r:id="rId12"/>
    <p:sldId id="268" r:id="rId13"/>
    <p:sldId id="269" r:id="rId14"/>
    <p:sldId id="276" r:id="rId15"/>
    <p:sldId id="270" r:id="rId16"/>
    <p:sldId id="275" r:id="rId17"/>
    <p:sldId id="277" r:id="rId18"/>
    <p:sldId id="278" r:id="rId19"/>
    <p:sldId id="271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3171D-505E-457E-9560-96E8F46E15A1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AF0CF-69B3-416D-81DA-D974498B1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25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ED91426-CB1F-4F2F-A068-A46EB17FEE19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11E912A-6C9A-4E36-B138-C4251AE94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4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0701FC-B385-482B-8197-CF9B70ABA1A9}" type="slidenum">
              <a:rPr lang="en-US" smtClean="0">
                <a:latin typeface="Calibri" pitchFamily="34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216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Verdana"/>
                <a:ea typeface="Cambria"/>
                <a:cs typeface="Times New Roman"/>
              </a:rPr>
              <a:t>5. Pass or Play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dirty="0" smtClean="0">
                <a:latin typeface="Verdana"/>
                <a:ea typeface="Cambria"/>
                <a:cs typeface="Times New Roman"/>
              </a:rPr>
              <a:t>teacher poses a question and gives wait time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dirty="0" smtClean="0">
                <a:latin typeface="Verdana"/>
                <a:ea typeface="Cambria"/>
                <a:cs typeface="Times New Roman"/>
              </a:rPr>
              <a:t>teacher calls on a student and asks them “pass or play?”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dirty="0" smtClean="0">
                <a:latin typeface="Verdana"/>
                <a:ea typeface="Cambria"/>
                <a:cs typeface="Times New Roman"/>
              </a:rPr>
              <a:t>student says “play” if they wish to answer the question or “pass to__________” if they want to pass to a specific classmate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dirty="0" smtClean="0">
                <a:latin typeface="Verdana"/>
                <a:ea typeface="Cambria"/>
                <a:cs typeface="Times New Roman"/>
              </a:rPr>
              <a:t>teacher provides feedback</a:t>
            </a:r>
            <a:endParaRPr lang="en-US" dirty="0">
              <a:latin typeface="Verdana"/>
              <a:ea typeface="Cambria"/>
              <a:cs typeface="Times New Roman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8262A3-1F61-49AA-8152-D22F390832DD}" type="slidenum">
              <a:rPr lang="en-US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/>
              <a:t>5</a:t>
            </a:fld>
            <a:endParaRPr lang="en-US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366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Verdana"/>
                <a:ea typeface="Cambria"/>
                <a:cs typeface="Times New Roman"/>
              </a:rPr>
              <a:t>1. Hand signals: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dirty="0" smtClean="0">
                <a:latin typeface="Verdana"/>
                <a:ea typeface="Cambria"/>
                <a:cs typeface="Times New Roman"/>
              </a:rPr>
              <a:t>thumbs up or thumbs down to indicate agreement or disagreement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dirty="0" smtClean="0">
                <a:latin typeface="Verdana"/>
                <a:ea typeface="Cambria"/>
                <a:cs typeface="Times New Roman"/>
              </a:rPr>
              <a:t>use fingers to indicate a number selection such as “Which is the correct solution one, two or three?”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dirty="0" smtClean="0">
                <a:latin typeface="Verdana"/>
                <a:ea typeface="Cambria"/>
                <a:cs typeface="Times New Roman"/>
              </a:rPr>
              <a:t>teacher gives feedback to the students</a:t>
            </a:r>
            <a:endParaRPr lang="en-US" dirty="0">
              <a:latin typeface="Verdana"/>
              <a:ea typeface="Cambria"/>
              <a:cs typeface="Times New Roman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3BECD0-C156-4522-8497-D1EDB4D6BCF3}" type="slidenum">
              <a:rPr lang="en-US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/>
              <a:t>7</a:t>
            </a:fld>
            <a:endParaRPr lang="en-US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17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Verdana"/>
                <a:ea typeface="Cambria"/>
                <a:cs typeface="Times New Roman"/>
              </a:rPr>
              <a:t> 23.  Outcome Statements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dirty="0" smtClean="0">
                <a:latin typeface="Verdana"/>
                <a:ea typeface="Cambria"/>
                <a:cs typeface="Times New Roman"/>
              </a:rPr>
              <a:t>teacher gives the following prompts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Verdana"/>
                <a:ea typeface="Cambria"/>
                <a:cs typeface="Times New Roman"/>
              </a:rPr>
              <a:t>I now understand . . 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Verdana"/>
                <a:ea typeface="Cambria"/>
                <a:cs typeface="Times New Roman"/>
              </a:rPr>
              <a:t>I would like to know more about . . 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Verdana"/>
                <a:ea typeface="Cambria"/>
                <a:cs typeface="Times New Roman"/>
              </a:rPr>
              <a:t>I need more help with . . 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Verdana"/>
                <a:ea typeface="Cambria"/>
                <a:cs typeface="Times New Roman"/>
              </a:rPr>
              <a:t>I could teach someone else to . . 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dirty="0" smtClean="0">
                <a:latin typeface="Verdana"/>
                <a:ea typeface="Cambria"/>
                <a:cs typeface="Times New Roman"/>
              </a:rPr>
              <a:t>teacher collects their written responses or does a think-pair-share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9020F1-06BF-43CD-9BAC-1EEB13ECC773}" type="slidenum">
              <a:rPr lang="en-US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/>
              <a:t>17</a:t>
            </a:fld>
            <a:endParaRPr lang="en-US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4F0A6-3BC5-42F8-9D7F-0511AB5BDE56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349A353-9F57-475F-AC57-525C2BBCD6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81E6-A0FA-44D7-82DB-A7ADBF329A94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32B5-381E-4F8E-BA77-B49A67CAD3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3AFB-5327-4579-BA7C-A4A5CFAC2707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FA44-FBAA-4C28-9041-22CA3BF9EB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4C24D-23CE-49C5-B4F7-35DAC85E1F42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0318-FDC0-464C-8F76-542879D7EA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18BB4-A904-4138-8F01-8DCAF87ED48F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2D6D-8E88-4E54-B349-48B703DBF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7CD09-34B4-4406-A044-9F231F639CE8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4D91-1E44-4412-A4F3-77B6FDAF23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BE251-749B-46C2-86C9-8630FD40DF09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FEE8-BADD-4C1D-8B37-AD876F094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8B5E0-022B-4CE2-91BF-96CC9742F6CC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98295-8049-408A-9F58-4B3C257C5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65D9F-689C-47E8-A8B1-39445E95B463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40778-42A7-4341-9078-BDC4735ED4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68E40-1473-49E5-8676-B8B7CA691BAE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ABE6F-36E5-4155-A21E-EA445F96C0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4A8E-6AFA-4246-8931-21F45E9E215F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ECE54-97F3-443E-9FBE-1F7FD4341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2F2AC-39D7-469C-8DA2-85909C7F75FA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Property of CTE Joint Venture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2CD74-4808-4963-AB48-8EC8D900A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90E28-6B18-4039-8520-754D458E3180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99AA-1006-4FF7-B974-4F554A90A6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353AB-86EE-4B32-9C9C-EC2EABC31D81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153F-B7A1-4448-B832-9ACFE125B4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5A630-C0AA-4B59-8BE6-D78F4B0B72C0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D1EC-047A-4038-B3AC-9516D028F9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1320-6F06-47BB-85C4-E35E3CB78337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0DAAD-DD05-4D16-BF98-52F81DC73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1DB4-EBC1-4853-B6A7-D518DC765C53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F31A9-CFA3-4F49-B493-045CF0B97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0A39-D3D3-4B9E-85E0-3EB7C227E9FE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3956-47A6-4864-AF34-E6F6D5EE2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08B9D-548B-4D9C-A91A-18296105B3EE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63EDC-69FF-4181-B563-895D8E0B5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7F58-090B-46C9-997F-F1130FC17EF8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A5F0-1631-40DD-8556-873D6F9D79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5755-7D2E-46E5-934C-493E137F3425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002D-7D42-4E5B-A170-7B2196AB9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0991E-612B-4AC5-A89E-235B83C8293C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A706-0851-480C-B350-D27412803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FACBC-5B76-4578-B0C0-460947ACE209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6FF9-280A-4A2A-B8F3-63621CF1A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55464-0062-4692-938F-3A4C14160E27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9BE1C-868F-4404-8DD5-7DB3C1FA6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E676-70B6-4A05-B682-66B3F693DFA4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715FD-CA25-4584-A931-109B693E8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995C2-C598-44A6-8E6B-CF5F4CA7A715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B6B5-D40F-4B3F-8EE2-0C69C0EA5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5150D-DD4E-489F-A824-CF83D330D29A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AF32-80D3-4CB6-A928-D9420B35A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C24B-6F62-480A-A592-9D957B166CD4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BFA0B-5DDF-4C92-A46D-01FEDBAD9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2C616-FD9C-4D8B-8ED0-0D1FCD7CF9EE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221A-6D19-4F92-AB0C-65A0CF1C4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4153B-5A16-42EA-A6FD-D514B33FEED1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89E0-8138-42E4-953A-BB03D73BFF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1BD9-7210-46A4-9427-100504C28FE0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59A7-3F48-430A-9A7A-1ED0A0CFDE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595B-A982-47C4-82DB-05FA6FE04BC4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49B40-3C7B-4ED6-9981-A7E246B9E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14B38-955B-4CF8-9C49-4E6DB99B31EA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3048-93FE-408D-AA2E-A6B91EFFF6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95F01-125A-423B-B771-314C96FD2C68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CB121-9F72-40E4-A54E-F2D2555AE8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E00D4-84CD-483A-B618-832FC8D8384E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2CFE-BDAC-4970-A448-F55EDB15A5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CBF1-C4F3-4A47-A5E8-C538CECB2FA8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AD6D-64D4-4F24-8804-791B1C0604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6DB6-9347-4565-9292-2D2D4007B055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7A599-A9F0-40CD-A3BC-794F11DC9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408E6-39C4-40DA-AA90-82CC72274CD9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9759-54A5-46F9-9D3B-ECE739FC8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6854-9DF0-4CD2-9B2E-659A3F013DEB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2121-9616-4675-B1DE-506D8ECFBB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9CD64-F919-4F1B-A5BC-4249FC7CAD4B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5B276-73F5-4AF4-8893-59D4A8E8C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8D49C-2457-43F6-B7E5-1825598DC609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B7C0-A15A-4ECE-BDD7-F575F44C9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6387-6BC7-4CC5-B96E-90A9EF60A5AD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B6DC1-6716-43B1-899C-EC6E53E40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06E31-5671-4F50-96B4-2C6F1753FC7B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7D823-95B9-4AD5-9051-145E2E671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26706-C261-40BA-B6C1-EA2A3DE2FDE0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DF96F-9201-4A36-8747-ABAD9C8ED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891B18D-02DD-45D4-8009-2099CE4B16BA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999CC80-5B3C-4A6B-B4CE-D05E10F21D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3982" r:id="rId3"/>
    <p:sldLayoutId id="2147483981" r:id="rId4"/>
    <p:sldLayoutId id="2147483980" r:id="rId5"/>
    <p:sldLayoutId id="2147483979" r:id="rId6"/>
    <p:sldLayoutId id="2147483978" r:id="rId7"/>
    <p:sldLayoutId id="2147484018" r:id="rId8"/>
    <p:sldLayoutId id="2147484019" r:id="rId9"/>
    <p:sldLayoutId id="2147483977" r:id="rId10"/>
    <p:sldLayoutId id="214748397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6368BD6-C710-4C94-BAF9-33B48451E0E0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3C92361-5B6E-4965-8986-5FAD8470C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2" r:id="rId2"/>
    <p:sldLayoutId id="2147483991" r:id="rId3"/>
    <p:sldLayoutId id="2147483990" r:id="rId4"/>
    <p:sldLayoutId id="2147483989" r:id="rId5"/>
    <p:sldLayoutId id="2147483988" r:id="rId6"/>
    <p:sldLayoutId id="2147483987" r:id="rId7"/>
    <p:sldLayoutId id="2147483986" r:id="rId8"/>
    <p:sldLayoutId id="2147483985" r:id="rId9"/>
    <p:sldLayoutId id="2147483984" r:id="rId10"/>
    <p:sldLayoutId id="21474839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0BA2C95-A5BE-4EF1-8584-A781C7216C80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FA53E49C-1A58-4B89-BCB9-E814B95E1C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3" r:id="rId2"/>
    <p:sldLayoutId id="2147484002" r:id="rId3"/>
    <p:sldLayoutId id="2147484001" r:id="rId4"/>
    <p:sldLayoutId id="2147484000" r:id="rId5"/>
    <p:sldLayoutId id="2147483999" r:id="rId6"/>
    <p:sldLayoutId id="2147483998" r:id="rId7"/>
    <p:sldLayoutId id="2147483997" r:id="rId8"/>
    <p:sldLayoutId id="2147483996" r:id="rId9"/>
    <p:sldLayoutId id="2147483995" r:id="rId10"/>
    <p:sldLayoutId id="21474839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92FA53E-18F1-4EBC-81CF-1BBD023E9482}" type="datetime1">
              <a:rPr lang="en-US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AAEA598B-F379-4F6E-BC02-90929A78D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4" r:id="rId2"/>
    <p:sldLayoutId id="2147484013" r:id="rId3"/>
    <p:sldLayoutId id="2147484012" r:id="rId4"/>
    <p:sldLayoutId id="2147484011" r:id="rId5"/>
    <p:sldLayoutId id="2147484010" r:id="rId6"/>
    <p:sldLayoutId id="2147484009" r:id="rId7"/>
    <p:sldLayoutId id="2147484008" r:id="rId8"/>
    <p:sldLayoutId id="2147484007" r:id="rId9"/>
    <p:sldLayoutId id="2147484006" r:id="rId10"/>
    <p:sldLayoutId id="21474840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cad=rja&amp;uact=8&amp;ved=2ahUKEwiJ0rqelb7cAhXD0FQKHVP8D_gQjRx6BAgBEAU&amp;url=https://orthoinfo.aaos.org/en/diseases--conditions/stress-fractures-of-the-foot-and-ankle&amp;psig=AOvVaw2uWQvzdZVSslmD7uuNNTat&amp;ust=153274254407125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9748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tx2">
                    <a:satMod val="130000"/>
                  </a:schemeClr>
                </a:solidFill>
              </a:rPr>
              <a:t>Fracture Healing</a:t>
            </a:r>
            <a:endParaRPr sz="6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1202" name="Subtitle 2"/>
          <p:cNvSpPr>
            <a:spLocks noGrp="1"/>
          </p:cNvSpPr>
          <p:nvPr>
            <p:ph type="subTitle" idx="1"/>
          </p:nvPr>
        </p:nvSpPr>
        <p:spPr>
          <a:xfrm>
            <a:off x="838200" y="1066800"/>
            <a:ext cx="7772400" cy="1143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4000" b="1" smtClean="0"/>
              <a:t>Tissue Healing</a:t>
            </a:r>
          </a:p>
        </p:txBody>
      </p:sp>
      <p:sp>
        <p:nvSpPr>
          <p:cNvPr id="5120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D15333-30C1-4ADE-B0A1-49121E0EAE70}" type="datetime1">
              <a:rPr lang="en-US" smtClean="0">
                <a:ea typeface="ＭＳ Ｐゴシック" pitchFamily="34" charset="-128"/>
              </a:rPr>
              <a:pPr/>
              <a:t>8/15/2018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54CA0E-1D2F-4A5C-B4CC-7EBEA9AF4ABB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392738" cy="1201738"/>
          </a:xfrm>
        </p:spPr>
        <p:txBody>
          <a:bodyPr/>
          <a:lstStyle/>
          <a:p>
            <a:r>
              <a:rPr lang="en-US" smtClean="0"/>
              <a:t>Fibroblastic Phase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3810000" cy="4427538"/>
          </a:xfrm>
        </p:spPr>
        <p:txBody>
          <a:bodyPr/>
          <a:lstStyle/>
          <a:p>
            <a:r>
              <a:rPr lang="en-US" dirty="0" smtClean="0"/>
              <a:t>Collagen being produced within a week beginning </a:t>
            </a:r>
            <a:r>
              <a:rPr lang="en-US" u="sng" dirty="0" smtClean="0"/>
              <a:t>callus formation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Osteoblasts</a:t>
            </a:r>
            <a:r>
              <a:rPr lang="en-US" u="sng" dirty="0" smtClean="0"/>
              <a:t> transform the cartilage-like callus</a:t>
            </a:r>
            <a:r>
              <a:rPr lang="en-US" dirty="0" smtClean="0"/>
              <a:t> into bone.</a:t>
            </a:r>
          </a:p>
          <a:p>
            <a:r>
              <a:rPr lang="en-US" b="1" u="sng" dirty="0" smtClean="0"/>
              <a:t>Osteoclasts</a:t>
            </a:r>
            <a:r>
              <a:rPr lang="en-US" u="sng" dirty="0" smtClean="0"/>
              <a:t> remove any excess </a:t>
            </a:r>
            <a:r>
              <a:rPr lang="en-US" dirty="0" smtClean="0"/>
              <a:t>callus.</a:t>
            </a:r>
          </a:p>
          <a:p>
            <a:r>
              <a:rPr lang="en-US" dirty="0" smtClean="0"/>
              <a:t>This can take </a:t>
            </a:r>
            <a:r>
              <a:rPr lang="en-US" u="sng" dirty="0" smtClean="0"/>
              <a:t>3-8 weeks depending on severity</a:t>
            </a:r>
            <a:r>
              <a:rPr lang="en-US" dirty="0" smtClean="0"/>
              <a:t> of fracture.</a:t>
            </a:r>
          </a:p>
        </p:txBody>
      </p:sp>
      <p:sp>
        <p:nvSpPr>
          <p:cNvPr id="6349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833FC9-39B8-4799-9CDB-896ADFF02D18}" type="datetime1">
              <a:rPr lang="en-US" smtClean="0">
                <a:ea typeface="ＭＳ Ｐゴシック" pitchFamily="34" charset="-128"/>
              </a:rPr>
              <a:pPr/>
              <a:t>8/15/2018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34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Property of CTE Joint Venture</a:t>
            </a: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0FEEAA-A09F-4918-B0BE-1E4A59D295BC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349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971800"/>
            <a:ext cx="39385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Box 1"/>
          <p:cNvSpPr txBox="1">
            <a:spLocks noChangeArrowheads="1"/>
          </p:cNvSpPr>
          <p:nvPr/>
        </p:nvSpPr>
        <p:spPr bwMode="auto">
          <a:xfrm>
            <a:off x="5105400" y="2624138"/>
            <a:ext cx="3124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http://pathol.med.stu.edu.cn/pathol/listEngContent2.aspx?ContentID=500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6964363" cy="1201737"/>
          </a:xfrm>
        </p:spPr>
        <p:txBody>
          <a:bodyPr/>
          <a:lstStyle/>
          <a:p>
            <a:r>
              <a:rPr lang="en-US" dirty="0" smtClean="0"/>
              <a:t>Take a guess!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2059"/>
            <a:ext cx="7924800" cy="630141"/>
          </a:xfrm>
        </p:spPr>
        <p:txBody>
          <a:bodyPr/>
          <a:lstStyle/>
          <a:p>
            <a:r>
              <a:rPr lang="en-US" sz="2000" dirty="0" smtClean="0"/>
              <a:t>Which fracture do you think will heal the fastest? Slowest?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12F2AC-39D7-469C-8DA2-85909C7F75FA}" type="datetime1">
              <a:rPr lang="en-US" smtClean="0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Property of CTE Joint Venture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2CD74-4808-4963-AB48-8EC8D900AD2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 descr="Image result for hairline fractu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39245"/>
            <a:ext cx="3328858" cy="229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2714571" cy="203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 r="10598"/>
          <a:stretch/>
        </p:blipFill>
        <p:spPr bwMode="auto">
          <a:xfrm>
            <a:off x="6934200" y="2879768"/>
            <a:ext cx="201986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33" y="2535324"/>
            <a:ext cx="3031267" cy="404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25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Maturation Phase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Osteoblasts</a:t>
            </a:r>
            <a:r>
              <a:rPr lang="en-US" u="sng" dirty="0" smtClean="0"/>
              <a:t> and </a:t>
            </a:r>
            <a:r>
              <a:rPr lang="en-US" b="1" u="sng" dirty="0" smtClean="0"/>
              <a:t>osteoclasts</a:t>
            </a:r>
            <a:r>
              <a:rPr lang="en-US" u="sng" dirty="0" smtClean="0"/>
              <a:t> continuously remodel the fracture site</a:t>
            </a:r>
          </a:p>
          <a:p>
            <a:r>
              <a:rPr lang="en-US" dirty="0" smtClean="0"/>
              <a:t>Fracture maturation </a:t>
            </a:r>
            <a:r>
              <a:rPr lang="en-US" u="sng" dirty="0" smtClean="0"/>
              <a:t>may continue for a year or more depending on the severity </a:t>
            </a:r>
            <a:r>
              <a:rPr lang="en-US" dirty="0" smtClean="0"/>
              <a:t>of the damage.</a:t>
            </a:r>
          </a:p>
          <a:p>
            <a:r>
              <a:rPr lang="en-US" u="sng" dirty="0" smtClean="0"/>
              <a:t>Inflammation should be significantly decreased </a:t>
            </a:r>
            <a:r>
              <a:rPr lang="en-US" dirty="0" smtClean="0"/>
              <a:t>by this phase in healing.</a:t>
            </a:r>
          </a:p>
        </p:txBody>
      </p:sp>
      <p:sp>
        <p:nvSpPr>
          <p:cNvPr id="6451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D63256-482B-4539-AD39-667CC51FAB50}" type="datetime1">
              <a:rPr lang="en-US" smtClean="0">
                <a:ea typeface="ＭＳ Ｐゴシック" pitchFamily="34" charset="-128"/>
              </a:rPr>
              <a:pPr/>
              <a:t>8/15/2018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45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Property of CTE Joint Venture</a:t>
            </a:r>
          </a:p>
        </p:txBody>
      </p:sp>
      <p:sp>
        <p:nvSpPr>
          <p:cNvPr id="645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52B905-03F5-46F6-A1E2-5FEAB2EB888B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12F2AC-39D7-469C-8DA2-85909C7F75FA}" type="datetime1">
              <a:rPr lang="en-US" smtClean="0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Property of CTE Joint Venture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2CD74-4808-4963-AB48-8EC8D900AD2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64" y="907012"/>
            <a:ext cx="7088336" cy="468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1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E6387-6BC7-4CC5-B96E-90A9EF60A5AD}" type="datetime1">
              <a:rPr lang="en-US" smtClean="0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B6DC1-6716-43B1-899C-EC6E53E402E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62800" cy="438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23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Bone Healing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Bone will not heal as quickly or strongly if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There is </a:t>
            </a:r>
            <a:r>
              <a:rPr lang="en-US" u="sng" dirty="0" smtClean="0"/>
              <a:t>poor blood supply due to swelling or severed arteries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bone </a:t>
            </a:r>
            <a:r>
              <a:rPr lang="en-US" u="sng" dirty="0" smtClean="0"/>
              <a:t>was improperly or never reset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was </a:t>
            </a:r>
            <a:r>
              <a:rPr lang="en-US" u="sng" dirty="0" smtClean="0"/>
              <a:t>an open wound that got infected</a:t>
            </a:r>
            <a:r>
              <a:rPr lang="en-US" dirty="0" smtClean="0"/>
              <a:t> at or near the fracture site.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patient is poorly nourished</a:t>
            </a:r>
            <a:r>
              <a:rPr lang="en-US" dirty="0" smtClean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E6387-6BC7-4CC5-B96E-90A9EF60A5AD}" type="datetime1">
              <a:rPr lang="en-US" smtClean="0"/>
              <a:pPr>
                <a:defRPr/>
              </a:pPr>
              <a:t>8/15/2018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B6DC1-6716-43B1-899C-EC6E53E402E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Healing Differences</a:t>
            </a:r>
          </a:p>
        </p:txBody>
      </p:sp>
      <p:sp>
        <p:nvSpPr>
          <p:cNvPr id="65538" name="Text Placeholder 6"/>
          <p:cNvSpPr>
            <a:spLocks noGrp="1"/>
          </p:cNvSpPr>
          <p:nvPr>
            <p:ph type="body" idx="1"/>
          </p:nvPr>
        </p:nvSpPr>
        <p:spPr>
          <a:xfrm>
            <a:off x="1557338" y="2122488"/>
            <a:ext cx="2940050" cy="820737"/>
          </a:xfrm>
        </p:spPr>
        <p:txBody>
          <a:bodyPr/>
          <a:lstStyle/>
          <a:p>
            <a:r>
              <a:rPr lang="en-US" smtClean="0"/>
              <a:t>Bone</a:t>
            </a:r>
          </a:p>
        </p:txBody>
      </p:sp>
      <p:sp>
        <p:nvSpPr>
          <p:cNvPr id="65539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910138" y="2122488"/>
            <a:ext cx="2944812" cy="822325"/>
          </a:xfrm>
        </p:spPr>
        <p:txBody>
          <a:bodyPr/>
          <a:lstStyle/>
          <a:p>
            <a:r>
              <a:rPr lang="en-US" smtClean="0"/>
              <a:t>Soft Tissue</a:t>
            </a:r>
          </a:p>
        </p:txBody>
      </p:sp>
      <p:sp>
        <p:nvSpPr>
          <p:cNvPr id="20485" name="Content Placeholder 2"/>
          <p:cNvSpPr>
            <a:spLocks noGrp="1"/>
          </p:cNvSpPr>
          <p:nvPr>
            <p:ph sz="quarter" idx="13"/>
          </p:nvPr>
        </p:nvSpPr>
        <p:spPr>
          <a:xfrm>
            <a:off x="1298575" y="2944813"/>
            <a:ext cx="3227388" cy="2779712"/>
          </a:xfrm>
        </p:spPr>
        <p:txBody>
          <a:bodyPr/>
          <a:lstStyle/>
          <a:p>
            <a:r>
              <a:rPr lang="en-US" u="sng" dirty="0" smtClean="0"/>
              <a:t>Heals as good as new</a:t>
            </a:r>
          </a:p>
          <a:p>
            <a:r>
              <a:rPr lang="en-US" u="sng" dirty="0" smtClean="0"/>
              <a:t>Vascularized</a:t>
            </a:r>
          </a:p>
          <a:p>
            <a:r>
              <a:rPr lang="en-US" u="sng" dirty="0" smtClean="0"/>
              <a:t>Can strengthen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0486" name="Content Placeholder 8"/>
          <p:cNvSpPr>
            <a:spLocks noGrp="1"/>
          </p:cNvSpPr>
          <p:nvPr>
            <p:ph sz="quarter" idx="14"/>
          </p:nvPr>
        </p:nvSpPr>
        <p:spPr>
          <a:xfrm>
            <a:off x="4645025" y="2944813"/>
            <a:ext cx="3227388" cy="2779712"/>
          </a:xfrm>
        </p:spPr>
        <p:txBody>
          <a:bodyPr/>
          <a:lstStyle/>
          <a:p>
            <a:r>
              <a:rPr lang="en-US" u="sng" dirty="0" smtClean="0"/>
              <a:t>Collagen scar- will never grow same tissue</a:t>
            </a:r>
          </a:p>
          <a:p>
            <a:r>
              <a:rPr lang="en-US" u="sng" dirty="0" smtClean="0"/>
              <a:t>Inelastic</a:t>
            </a:r>
          </a:p>
          <a:p>
            <a:r>
              <a:rPr lang="en-US" u="sng" dirty="0" smtClean="0"/>
              <a:t>Avascular </a:t>
            </a:r>
          </a:p>
        </p:txBody>
      </p:sp>
      <p:sp>
        <p:nvSpPr>
          <p:cNvPr id="65542" name="Date Placeholder 3"/>
          <p:cNvSpPr>
            <a:spLocks noGrp="1"/>
          </p:cNvSpPr>
          <p:nvPr>
            <p:ph type="dt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BF9A30-17E5-4F15-BB4D-E77970EA4B83}" type="datetime1">
              <a:rPr lang="en-US" smtClean="0">
                <a:ea typeface="ＭＳ Ｐゴシック" pitchFamily="34" charset="-128"/>
              </a:rPr>
              <a:pPr/>
              <a:t>8/15/2018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5543" name="Footer Placeholder 4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Property of CTE Joint Venture</a:t>
            </a:r>
          </a:p>
        </p:txBody>
      </p:sp>
      <p:sp>
        <p:nvSpPr>
          <p:cNvPr id="65544" name="Slide Number Placeholder 5"/>
          <p:cNvSpPr>
            <a:spLocks noGrp="1"/>
          </p:cNvSpPr>
          <p:nvPr>
            <p:ph type="sldNum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BDA5B2-5428-4E1F-8955-207F3884C67B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  <p:bldP spid="2048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01600"/>
            <a:ext cx="7812414" cy="18466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small" dirty="0">
                <a:ln w="1905"/>
                <a:solidFill>
                  <a:srgbClr val="1F49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/>
                <a:cs typeface="Verdana"/>
              </a:rPr>
              <a:t>Outcome Statements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ln w="1905"/>
              <a:solidFill>
                <a:srgbClr val="1F497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/>
              <a:cs typeface="Verdana"/>
            </a:endParaRPr>
          </a:p>
        </p:txBody>
      </p:sp>
      <p:pic>
        <p:nvPicPr>
          <p:cNvPr id="66562" name="Picture 9" descr="MC91021633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9040">
            <a:off x="1066459" y="1838325"/>
            <a:ext cx="295433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 rot="-185801">
            <a:off x="1034709" y="2630488"/>
            <a:ext cx="3184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I now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understand . . .</a:t>
            </a:r>
          </a:p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66564" name="Picture 14" descr="MC91021633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5497" flipH="1">
            <a:off x="5106647" y="1811338"/>
            <a:ext cx="30194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8"/>
          <p:cNvSpPr txBox="1">
            <a:spLocks noChangeArrowheads="1"/>
          </p:cNvSpPr>
          <p:nvPr/>
        </p:nvSpPr>
        <p:spPr bwMode="auto">
          <a:xfrm rot="-291629">
            <a:off x="5406684" y="2444750"/>
            <a:ext cx="2420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I would like to know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more about . . .</a:t>
            </a:r>
          </a:p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6566" name="TextBox 7"/>
          <p:cNvSpPr txBox="1">
            <a:spLocks noChangeArrowheads="1"/>
          </p:cNvSpPr>
          <p:nvPr/>
        </p:nvSpPr>
        <p:spPr bwMode="auto">
          <a:xfrm rot="-365387">
            <a:off x="7478713" y="4705350"/>
            <a:ext cx="1857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400">
              <a:solidFill>
                <a:srgbClr val="000000"/>
              </a:solidFill>
            </a:endParaRPr>
          </a:p>
          <a:p>
            <a:pPr algn="ctr"/>
            <a:endParaRPr lang="en-US" sz="2000">
              <a:solidFill>
                <a:srgbClr val="000000"/>
              </a:solidFill>
            </a:endParaRPr>
          </a:p>
        </p:txBody>
      </p:sp>
      <p:pic>
        <p:nvPicPr>
          <p:cNvPr id="66567" name="Picture 13" descr="MC91021633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15778" flipH="1">
            <a:off x="3288959" y="3444875"/>
            <a:ext cx="2820988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Box 6"/>
          <p:cNvSpPr txBox="1">
            <a:spLocks noChangeArrowheads="1"/>
          </p:cNvSpPr>
          <p:nvPr/>
        </p:nvSpPr>
        <p:spPr bwMode="auto">
          <a:xfrm>
            <a:off x="3868397" y="4070350"/>
            <a:ext cx="1841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I need more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help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with . . .</a:t>
            </a:r>
          </a:p>
        </p:txBody>
      </p:sp>
      <p:sp>
        <p:nvSpPr>
          <p:cNvPr id="66569" name="TextBox 19"/>
          <p:cNvSpPr txBox="1">
            <a:spLocks noChangeArrowheads="1"/>
          </p:cNvSpPr>
          <p:nvPr/>
        </p:nvSpPr>
        <p:spPr bwMode="auto">
          <a:xfrm>
            <a:off x="8229600" y="63674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5B1EB90B-4BF0-46F6-A46C-DCF240C9E9B1}" type="slidenum">
              <a:rPr lang="en-US" sz="1600" b="1">
                <a:solidFill>
                  <a:srgbClr val="000000"/>
                </a:solidFill>
                <a:latin typeface="Verdana" pitchFamily="34" charset="0"/>
              </a:rPr>
              <a:pPr algn="r"/>
              <a:t>17</a:t>
            </a:fld>
            <a:endParaRPr lang="en-US" sz="1600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/>
      <p:bldP spid="215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Bellwork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Brush Script MT" pitchFamily="66" charset="0"/>
              <a:buNone/>
              <a:defRPr/>
            </a:pPr>
            <a:r>
              <a:rPr lang="en-US" dirty="0" smtClean="0"/>
              <a:t>Take a minute and think about the following questions.  Be prepared to share your responses with the class: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What are the three phases of soft tissue healing?</a:t>
            </a:r>
          </a:p>
          <a:p>
            <a:pPr eaLnBrk="1" hangingPunct="1">
              <a:defRPr/>
            </a:pPr>
            <a:r>
              <a:rPr lang="en-US" dirty="0" smtClean="0"/>
              <a:t>Do you think bones heal in the same way?  Why or why not?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5D507F-3932-46D0-B837-D9FF3EC2E660}" type="datetime1">
              <a:rPr lang="en-US" smtClean="0">
                <a:ea typeface="ＭＳ Ｐゴシック" pitchFamily="34" charset="-128"/>
              </a:rPr>
              <a:pPr/>
              <a:t>8/15/2018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Property of AZ CTE Curriculum Consortium</a:t>
            </a: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D64670-E656-4604-9D1D-1E5DCA2CECD9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Objectives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19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Identify terminology specific to bones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Understand and describe purpose of bones in the body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Describe the phases of fracture healing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 smtClean="0"/>
              <a:t>Compare/contrast soft tissue healing with bone healing</a:t>
            </a:r>
          </a:p>
          <a:p>
            <a:pPr marL="0" indent="0" eaLnBrk="1" hangingPunct="1">
              <a:buFont typeface="Brush Script MT" pitchFamily="66" charset="0"/>
              <a:buNone/>
              <a:defRPr/>
            </a:pPr>
            <a:endParaRPr lang="en-US" dirty="0" smtClean="0"/>
          </a:p>
        </p:txBody>
      </p:sp>
      <p:sp>
        <p:nvSpPr>
          <p:cNvPr id="542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372897-2DEA-4DBB-8E26-078EAC1D03DE}" type="datetime1">
              <a:rPr lang="en-US" smtClean="0">
                <a:ea typeface="ＭＳ Ｐゴシック" pitchFamily="34" charset="-128"/>
              </a:rPr>
              <a:pPr/>
              <a:t>8/15/2018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Property of AZ CTE Curriculum Consortium</a:t>
            </a:r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1E6AAA-491D-45B4-9D64-BC37897861A7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375" y="609600"/>
            <a:ext cx="6964363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Terminology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1" name="Content Placeholder 1"/>
          <p:cNvSpPr>
            <a:spLocks noGrp="1"/>
          </p:cNvSpPr>
          <p:nvPr>
            <p:ph idx="1"/>
          </p:nvPr>
        </p:nvSpPr>
        <p:spPr>
          <a:xfrm>
            <a:off x="1463675" y="1524000"/>
            <a:ext cx="6196013" cy="4198938"/>
          </a:xfrm>
        </p:spPr>
        <p:txBody>
          <a:bodyPr/>
          <a:lstStyle/>
          <a:p>
            <a:pPr eaLnBrk="1" hangingPunct="1"/>
            <a:r>
              <a:rPr lang="en-US" b="1" dirty="0" smtClean="0"/>
              <a:t>Osteoblasts-</a:t>
            </a:r>
            <a:r>
              <a:rPr lang="en-US" dirty="0" smtClean="0"/>
              <a:t> </a:t>
            </a:r>
            <a:r>
              <a:rPr lang="en-US" u="sng" dirty="0" smtClean="0"/>
              <a:t>cells that add collagen and minerals to bone</a:t>
            </a:r>
          </a:p>
          <a:p>
            <a:pPr eaLnBrk="1" hangingPunct="1"/>
            <a:r>
              <a:rPr lang="en-US" b="1" dirty="0" smtClean="0"/>
              <a:t>Osteoclasts</a:t>
            </a:r>
            <a:r>
              <a:rPr lang="en-US" dirty="0" smtClean="0"/>
              <a:t>- </a:t>
            </a:r>
            <a:r>
              <a:rPr lang="en-US" u="sng" dirty="0" smtClean="0"/>
              <a:t>cells that remove minerals and collagen from bone</a:t>
            </a:r>
          </a:p>
          <a:p>
            <a:pPr eaLnBrk="1" hangingPunct="1"/>
            <a:r>
              <a:rPr lang="en-US" b="1" dirty="0" smtClean="0"/>
              <a:t>Stem cells- </a:t>
            </a:r>
            <a:r>
              <a:rPr lang="en-US" u="sng" dirty="0" smtClean="0"/>
              <a:t>cells produced in bone marrow that can become new blood, heart, bone or brain cells</a:t>
            </a:r>
          </a:p>
          <a:p>
            <a:pPr eaLnBrk="1" hangingPunct="1"/>
            <a:r>
              <a:rPr lang="en-US" b="1" dirty="0" smtClean="0"/>
              <a:t>Wolff’s Law- </a:t>
            </a:r>
            <a:r>
              <a:rPr lang="en-US" u="sng" dirty="0" smtClean="0"/>
              <a:t>tissues will adapt to stresses being placed upon them by changing size, shape or structure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529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744A5D-8D41-4D1E-89AC-60B520FECF36}" type="datetime1">
              <a:rPr lang="en-US" smtClean="0">
                <a:ea typeface="ＭＳ Ｐゴシック" pitchFamily="34" charset="-128"/>
              </a:rPr>
              <a:pPr/>
              <a:t>8/15/2018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Property of AZ CTE Curriculum Consortium</a:t>
            </a:r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46B01B-3929-4295-94D5-929EBCF5615B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838200" y="1295400"/>
            <a:ext cx="7772400" cy="1600200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295400" y="1524000"/>
            <a:ext cx="7010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4000" dirty="0" smtClean="0">
                <a:solidFill>
                  <a:srgbClr val="DBFF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 Skeletal Bones</a:t>
            </a:r>
            <a:r>
              <a:rPr lang="en-US" sz="4800" dirty="0" smtClean="0">
                <a:solidFill>
                  <a:srgbClr val="DBFF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+mn-cs"/>
              </a:rPr>
              <a:t> </a:t>
            </a:r>
            <a:endParaRPr lang="en-US" sz="4800" i="1" dirty="0" smtClean="0">
              <a:solidFill>
                <a:srgbClr val="6480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ple Casual" charset="0"/>
              <a:cs typeface="+mn-cs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9FC846"/>
                </a:solidFill>
                <a:latin typeface="Cracked" charset="0"/>
                <a:cs typeface="+mn-cs"/>
              </a:rPr>
              <a:t>   </a:t>
            </a:r>
            <a:endParaRPr lang="en-US" sz="3200" i="1" dirty="0" smtClean="0">
              <a:solidFill>
                <a:srgbClr val="648027"/>
              </a:solidFill>
              <a:latin typeface="Apple Casual" charset="0"/>
              <a:cs typeface="+mn-cs"/>
            </a:endParaRPr>
          </a:p>
          <a:p>
            <a:pPr>
              <a:defRPr/>
            </a:pPr>
            <a:r>
              <a:rPr lang="en-US" sz="3200" i="1" dirty="0" smtClean="0">
                <a:solidFill>
                  <a:srgbClr val="648027"/>
                </a:solidFill>
                <a:latin typeface="Apple Casual" charset="0"/>
                <a:cs typeface="+mn-cs"/>
              </a:rPr>
              <a:t> </a:t>
            </a:r>
          </a:p>
        </p:txBody>
      </p:sp>
      <p:sp>
        <p:nvSpPr>
          <p:cNvPr id="56323" name="TextBox 15"/>
          <p:cNvSpPr txBox="1">
            <a:spLocks noChangeArrowheads="1"/>
          </p:cNvSpPr>
          <p:nvPr/>
        </p:nvSpPr>
        <p:spPr bwMode="auto">
          <a:xfrm>
            <a:off x="914400" y="38100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FC846"/>
                </a:solidFill>
              </a:rPr>
              <a:t>What are the purpose of bones in the body?</a:t>
            </a:r>
          </a:p>
        </p:txBody>
      </p:sp>
      <p:sp>
        <p:nvSpPr>
          <p:cNvPr id="56324" name="TextBox 23"/>
          <p:cNvSpPr txBox="1">
            <a:spLocks noChangeArrowheads="1"/>
          </p:cNvSpPr>
          <p:nvPr/>
        </p:nvSpPr>
        <p:spPr bwMode="auto">
          <a:xfrm>
            <a:off x="8229600" y="63674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rgbClr val="000000"/>
                </a:solidFill>
                <a:latin typeface="Verdana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Functions of Bones</a:t>
            </a:r>
          </a:p>
        </p:txBody>
      </p:sp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40EA7A-56A4-4412-8B15-AD92D673FCC5}" type="datetime1">
              <a:rPr lang="en-US" smtClean="0">
                <a:ea typeface="ＭＳ Ｐゴシック" pitchFamily="34" charset="-128"/>
              </a:rPr>
              <a:pPr/>
              <a:t>8/15/2018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Property of AZ CTE Curriculum Consortium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A113EA-106D-450E-966E-5792E5E36094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Protection</a:t>
            </a:r>
          </a:p>
          <a:p>
            <a:pPr>
              <a:defRPr/>
            </a:pPr>
            <a:r>
              <a:rPr lang="en-US" u="sng" dirty="0" smtClean="0"/>
              <a:t>Support </a:t>
            </a:r>
          </a:p>
          <a:p>
            <a:pPr>
              <a:defRPr/>
            </a:pPr>
            <a:r>
              <a:rPr lang="en-US" u="sng" dirty="0" smtClean="0"/>
              <a:t>Movement </a:t>
            </a:r>
          </a:p>
          <a:p>
            <a:pPr>
              <a:defRPr/>
            </a:pPr>
            <a:r>
              <a:rPr lang="en-US" u="sng" dirty="0" smtClean="0"/>
              <a:t>Mineral storage</a:t>
            </a:r>
          </a:p>
          <a:p>
            <a:pPr>
              <a:defRPr/>
            </a:pPr>
            <a:r>
              <a:rPr lang="en-US" u="sng" dirty="0" smtClean="0"/>
              <a:t>Bone marrow production</a:t>
            </a:r>
          </a:p>
          <a:p>
            <a:pPr lvl="1">
              <a:defRPr/>
            </a:pPr>
            <a:r>
              <a:rPr lang="en-US" b="1" u="sng" dirty="0" smtClean="0"/>
              <a:t>Stem cell </a:t>
            </a:r>
            <a:r>
              <a:rPr lang="en-US" u="sng" dirty="0" smtClean="0"/>
              <a:t>production</a:t>
            </a:r>
          </a:p>
          <a:p>
            <a:pPr lvl="1">
              <a:defRPr/>
            </a:pPr>
            <a:r>
              <a:rPr lang="en-US" u="sng" dirty="0" smtClean="0"/>
              <a:t>Red blood cell production and storage</a:t>
            </a:r>
          </a:p>
          <a:p>
            <a:pPr marL="0" indent="0">
              <a:buFont typeface="Brush Script MT" pitchFamily="66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0"/>
            <a:ext cx="8153400" cy="19748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Osteoclasts form new bone cells while osteoblasts break down the old bone.</a:t>
            </a:r>
            <a:endParaRPr lang="en-US" dirty="0"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1370013" y="29718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Thumbs up / Thumbs down</a:t>
            </a:r>
          </a:p>
        </p:txBody>
      </p:sp>
      <p:pic>
        <p:nvPicPr>
          <p:cNvPr id="59395" name="Picture 2" descr="C:\Documents and Settings\msrsen\Local Settings\Temporary Internet Files\Content.IE5\2XCDIHAD\MC900441322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2" descr="C:\Documents and Settings\msrsen\Local Settings\Temporary Internet Files\Content.IE5\2XCDIHAD\MC900441322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3657600" y="-457200"/>
            <a:ext cx="22860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3900" b="1">
                <a:solidFill>
                  <a:srgbClr val="648027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59398" name="TextBox 9"/>
          <p:cNvSpPr txBox="1">
            <a:spLocks noChangeArrowheads="1"/>
          </p:cNvSpPr>
          <p:nvPr/>
        </p:nvSpPr>
        <p:spPr bwMode="auto">
          <a:xfrm>
            <a:off x="8229600" y="6367463"/>
            <a:ext cx="685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fld id="{E225B646-20EC-455D-A09A-614DAA565660}" type="slidenum">
              <a:rPr lang="en-US" sz="1600" b="1">
                <a:solidFill>
                  <a:srgbClr val="000000"/>
                </a:solidFill>
                <a:latin typeface="Verdana" pitchFamily="34" charset="0"/>
              </a:rPr>
              <a:pPr algn="r"/>
              <a:t>7</a:t>
            </a:fld>
            <a:endParaRPr lang="en-US" sz="1600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Bones are continuously renovating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Osteoclasts</a:t>
            </a:r>
            <a:r>
              <a:rPr lang="en-US" dirty="0" smtClean="0"/>
              <a:t> are </a:t>
            </a:r>
            <a:r>
              <a:rPr lang="en-US" u="sng" dirty="0" smtClean="0"/>
              <a:t>tearing down old or damaged bone tissue</a:t>
            </a:r>
            <a:r>
              <a:rPr lang="en-US" dirty="0" smtClean="0"/>
              <a:t>, like fragments or ragged ends.</a:t>
            </a:r>
          </a:p>
          <a:p>
            <a:r>
              <a:rPr lang="en-US" b="1" dirty="0" smtClean="0"/>
              <a:t>Osteoblasts</a:t>
            </a:r>
            <a:r>
              <a:rPr lang="en-US" dirty="0" smtClean="0"/>
              <a:t> are </a:t>
            </a:r>
            <a:r>
              <a:rPr lang="en-US" u="sng" dirty="0" smtClean="0"/>
              <a:t>generating healthier bone tissue constantly. </a:t>
            </a:r>
          </a:p>
          <a:p>
            <a:endParaRPr lang="en-US" dirty="0"/>
          </a:p>
          <a:p>
            <a:r>
              <a:rPr lang="en-US" dirty="0" smtClean="0"/>
              <a:t>Every seven years, nearly every cell of your body is broken down &amp; replaced, including your bones!</a:t>
            </a:r>
          </a:p>
        </p:txBody>
      </p:sp>
      <p:sp>
        <p:nvSpPr>
          <p:cNvPr id="6144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4C5B37-E2BA-4B3E-8A59-8FFA38F87D10}" type="datetime1">
              <a:rPr lang="en-US" smtClean="0">
                <a:ea typeface="ＭＳ Ｐゴシック" pitchFamily="34" charset="-128"/>
              </a:rPr>
              <a:pPr/>
              <a:t>8/15/2018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Property of CTE Joint Venture</a:t>
            </a:r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7D85C3-06A9-49DD-8984-E2ED3942CF03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Inflammatory Response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fracture, </a:t>
            </a:r>
            <a:r>
              <a:rPr lang="en-US" u="sng" dirty="0" smtClean="0"/>
              <a:t>capillaries are broken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clot forms </a:t>
            </a:r>
            <a:r>
              <a:rPr lang="en-US" dirty="0" smtClean="0"/>
              <a:t>called a </a:t>
            </a:r>
            <a:r>
              <a:rPr lang="en-US" u="sng" dirty="0" smtClean="0"/>
              <a:t>fracture hematoma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Leukocytes</a:t>
            </a:r>
            <a:r>
              <a:rPr lang="en-US" u="sng" dirty="0" smtClean="0"/>
              <a:t> and </a:t>
            </a:r>
            <a:r>
              <a:rPr lang="en-US" b="1" u="sng" dirty="0" smtClean="0"/>
              <a:t>osteoclasts</a:t>
            </a:r>
            <a:r>
              <a:rPr lang="en-US" u="sng" dirty="0" smtClean="0"/>
              <a:t> move in to clean out damage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Inflammation </a:t>
            </a:r>
          </a:p>
          <a:p>
            <a:pPr lvl="1"/>
            <a:r>
              <a:rPr lang="en-US" dirty="0" smtClean="0"/>
              <a:t>Infection prevention</a:t>
            </a:r>
          </a:p>
          <a:p>
            <a:r>
              <a:rPr lang="en-US" dirty="0" smtClean="0"/>
              <a:t>Healing starts about </a:t>
            </a:r>
            <a:r>
              <a:rPr lang="en-US" u="sng" dirty="0" smtClean="0"/>
              <a:t>a week later when </a:t>
            </a:r>
            <a:r>
              <a:rPr lang="en-US" b="1" u="sng" dirty="0" smtClean="0"/>
              <a:t>fibroblasts</a:t>
            </a:r>
            <a:r>
              <a:rPr lang="en-US" u="sng" dirty="0" smtClean="0"/>
              <a:t> start laying down new cartilage</a:t>
            </a:r>
            <a:r>
              <a:rPr lang="en-US" dirty="0" smtClean="0"/>
              <a:t>.</a:t>
            </a:r>
          </a:p>
        </p:txBody>
      </p:sp>
      <p:sp>
        <p:nvSpPr>
          <p:cNvPr id="6246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B69470-08C8-4A04-86AB-C2D1AEF35E22}" type="datetime1">
              <a:rPr lang="en-US" smtClean="0">
                <a:ea typeface="ＭＳ Ｐゴシック" pitchFamily="34" charset="-128"/>
              </a:rPr>
              <a:pPr/>
              <a:t>8/15/2018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246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Property of CTE Joint Venture</a:t>
            </a:r>
          </a:p>
        </p:txBody>
      </p:sp>
      <p:sp>
        <p:nvSpPr>
          <p:cNvPr id="624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4AFD34-FE93-4255-A6D5-FB9B8265F9D0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1">
      <a:dk1>
        <a:sysClr val="windowText" lastClr="000000"/>
      </a:dk1>
      <a:lt1>
        <a:srgbClr val="FFFFFF"/>
      </a:lt1>
      <a:dk2>
        <a:srgbClr val="4F6128"/>
      </a:dk2>
      <a:lt2>
        <a:srgbClr val="C3D69B"/>
      </a:lt2>
      <a:accent1>
        <a:srgbClr val="C3D69B"/>
      </a:accent1>
      <a:accent2>
        <a:srgbClr val="4F6128"/>
      </a:accent2>
      <a:accent3>
        <a:srgbClr val="9BBB59"/>
      </a:accent3>
      <a:accent4>
        <a:srgbClr val="D99694"/>
      </a:accent4>
      <a:accent5>
        <a:srgbClr val="4BACC6"/>
      </a:accent5>
      <a:accent6>
        <a:srgbClr val="632423"/>
      </a:accent6>
      <a:hlink>
        <a:srgbClr val="600000"/>
      </a:hlink>
      <a:folHlink>
        <a:srgbClr val="C0000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3299</TotalTime>
  <Words>669</Words>
  <Application>Microsoft Office PowerPoint</Application>
  <PresentationFormat>On-screen Show (4:3)</PresentationFormat>
  <Paragraphs>141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ＭＳ Ｐゴシック</vt:lpstr>
      <vt:lpstr>ＭＳ Ｐゴシック</vt:lpstr>
      <vt:lpstr>Apple Casual</vt:lpstr>
      <vt:lpstr>Arial</vt:lpstr>
      <vt:lpstr>Brush Script MT</vt:lpstr>
      <vt:lpstr>Calibri</vt:lpstr>
      <vt:lpstr>Cambria</vt:lpstr>
      <vt:lpstr>Constantia</vt:lpstr>
      <vt:lpstr>Cracked</vt:lpstr>
      <vt:lpstr>Franklin Gothic Book</vt:lpstr>
      <vt:lpstr>Rage Italic</vt:lpstr>
      <vt:lpstr>Symbol</vt:lpstr>
      <vt:lpstr>Times New Roman</vt:lpstr>
      <vt:lpstr>Verdana</vt:lpstr>
      <vt:lpstr>Wingdings 2</vt:lpstr>
      <vt:lpstr>Pushpin</vt:lpstr>
      <vt:lpstr>Office Theme</vt:lpstr>
      <vt:lpstr>1_Office Theme</vt:lpstr>
      <vt:lpstr>2_Office Theme</vt:lpstr>
      <vt:lpstr>Fracture Healing</vt:lpstr>
      <vt:lpstr>Bellwork</vt:lpstr>
      <vt:lpstr>Objectives</vt:lpstr>
      <vt:lpstr>Terminology</vt:lpstr>
      <vt:lpstr>PowerPoint Presentation</vt:lpstr>
      <vt:lpstr>Functions of Bones</vt:lpstr>
      <vt:lpstr>Osteoclasts form new bone cells while osteoblasts break down the old bone.</vt:lpstr>
      <vt:lpstr>Bones are continuously renovating</vt:lpstr>
      <vt:lpstr>Inflammatory Response</vt:lpstr>
      <vt:lpstr>Fibroblastic Phase</vt:lpstr>
      <vt:lpstr>Take a guess!</vt:lpstr>
      <vt:lpstr>Maturation Phase</vt:lpstr>
      <vt:lpstr>PowerPoint Presentation</vt:lpstr>
      <vt:lpstr>PowerPoint Presentation</vt:lpstr>
      <vt:lpstr>Changes in Bone Healing</vt:lpstr>
      <vt:lpstr> Healing Differences</vt:lpstr>
      <vt:lpstr>PowerPoint Presentation</vt:lpstr>
    </vt:vector>
  </TitlesOfParts>
  <Company>Pima County JTED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Pima County JTED: Summer Curriculum Writing Project GRAPHICS CATALOG examples &amp; templates for possible classroom resources</dc:title>
  <dc:creator>Pima County JTED</dc:creator>
  <cp:lastModifiedBy>Windows User</cp:lastModifiedBy>
  <cp:revision>75</cp:revision>
  <cp:lastPrinted>2018-08-14T18:38:50Z</cp:lastPrinted>
  <dcterms:created xsi:type="dcterms:W3CDTF">2010-06-08T20:55:50Z</dcterms:created>
  <dcterms:modified xsi:type="dcterms:W3CDTF">2018-08-16T20:05:01Z</dcterms:modified>
</cp:coreProperties>
</file>